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9" r:id="rId3"/>
    <p:sldId id="261" r:id="rId4"/>
    <p:sldId id="262" r:id="rId5"/>
    <p:sldId id="257" r:id="rId6"/>
    <p:sldId id="258" r:id="rId7"/>
    <p:sldId id="287" r:id="rId8"/>
    <p:sldId id="263" r:id="rId9"/>
    <p:sldId id="264" r:id="rId10"/>
    <p:sldId id="283" r:id="rId11"/>
    <p:sldId id="284" r:id="rId12"/>
    <p:sldId id="285" r:id="rId13"/>
    <p:sldId id="286" r:id="rId14"/>
    <p:sldId id="271" r:id="rId15"/>
    <p:sldId id="272" r:id="rId16"/>
    <p:sldId id="277" r:id="rId17"/>
    <p:sldId id="265" r:id="rId18"/>
    <p:sldId id="266" r:id="rId19"/>
    <p:sldId id="278" r:id="rId20"/>
    <p:sldId id="267" r:id="rId21"/>
    <p:sldId id="268" r:id="rId22"/>
    <p:sldId id="279" r:id="rId23"/>
    <p:sldId id="273" r:id="rId24"/>
    <p:sldId id="274" r:id="rId25"/>
    <p:sldId id="280" r:id="rId26"/>
    <p:sldId id="269" r:id="rId27"/>
    <p:sldId id="270" r:id="rId28"/>
    <p:sldId id="281" r:id="rId29"/>
    <p:sldId id="26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04"/>
    <p:restoredTop sz="94694"/>
  </p:normalViewPr>
  <p:slideViewPr>
    <p:cSldViewPr snapToGrid="0">
      <p:cViewPr varScale="1">
        <p:scale>
          <a:sx n="121" d="100"/>
          <a:sy n="121" d="100"/>
        </p:scale>
        <p:origin x="11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4/25/24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4/25/24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4/25/24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4/25/24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4/25/24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4/25/24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4/25/24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4/25/24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4/25/24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4/25/24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bencher.dev/learn/benchmarking/rust/libtest-bench/" TargetMode="External"/><Relationship Id="rId3" Type="http://schemas.openxmlformats.org/officeDocument/2006/relationships/hyperlink" Target="https://rosettacode.org/wiki/Julia_set#Rust" TargetMode="External"/><Relationship Id="rId7" Type="http://schemas.openxmlformats.org/officeDocument/2006/relationships/hyperlink" Target="https://seenaburns.com/benchmarking-rust-with-cargo-bench/#:~:text=The%20benchmark%20harness%20also%20runs,iteration%20takes%20longer%20than%201ms" TargetMode="External"/><Relationship Id="rId2" Type="http://schemas.openxmlformats.org/officeDocument/2006/relationships/hyperlink" Target="https://github.com/NoraCodes/rjulia" TargetMode="External"/><Relationship Id="rId1" Type="http://schemas.openxmlformats.org/officeDocument/2006/relationships/slideLayout" Target="../slideLayouts/slideLayout2.xml"/><Relationship Id="rId6" Type="http://schemas.openxmlformats.org/officeDocument/2006/relationships/hyperlink" Target="https://doc.rust-lang.org/beta/unstable-book/library-features/test.html" TargetMode="External"/><Relationship Id="rId5" Type="http://schemas.openxmlformats.org/officeDocument/2006/relationships/hyperlink" Target="https://doc.servo.org/tokio/runtime/struct.Builder.html" TargetMode="External"/><Relationship Id="rId4" Type="http://schemas.openxmlformats.org/officeDocument/2006/relationships/hyperlink" Target="https://en.wikipedia.org/wiki/Julia_set" TargetMode="External"/><Relationship Id="rId9" Type="http://schemas.openxmlformats.org/officeDocument/2006/relationships/hyperlink" Target="https://www.brendangregg.com/FlameGraphs/cpuflamegraph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ECB0E0D-AC1B-4E83-84EA-237BFA2063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6DCB3B1-E1A7-4510-831B-77C8EFF566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9" name="Freeform 6">
              <a:extLst>
                <a:ext uri="{FF2B5EF4-FFF2-40B4-BE49-F238E27FC236}">
                  <a16:creationId xmlns:a16="http://schemas.microsoft.com/office/drawing/2014/main" id="{10132A3B-10CF-4EEB-BA1F-A63D2ED61D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0" name="Freeform 6">
              <a:extLst>
                <a:ext uri="{FF2B5EF4-FFF2-40B4-BE49-F238E27FC236}">
                  <a16:creationId xmlns:a16="http://schemas.microsoft.com/office/drawing/2014/main" id="{014E52ED-3C51-46E6-BE4B-14FFAB2C3D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p:nvSpPr>
          <p:cNvPr id="2" name="Title 1">
            <a:extLst>
              <a:ext uri="{FF2B5EF4-FFF2-40B4-BE49-F238E27FC236}">
                <a16:creationId xmlns:a16="http://schemas.microsoft.com/office/drawing/2014/main" id="{B55CEFC6-D4AF-2CB1-A116-579650D8EEE7}"/>
              </a:ext>
            </a:extLst>
          </p:cNvPr>
          <p:cNvSpPr>
            <a:spLocks noGrp="1"/>
          </p:cNvSpPr>
          <p:nvPr>
            <p:ph type="ctrTitle"/>
          </p:nvPr>
        </p:nvSpPr>
        <p:spPr>
          <a:xfrm>
            <a:off x="1478521" y="1480930"/>
            <a:ext cx="5751537" cy="3848521"/>
          </a:xfrm>
        </p:spPr>
        <p:txBody>
          <a:bodyPr anchor="ctr">
            <a:normAutofit/>
          </a:bodyPr>
          <a:lstStyle/>
          <a:p>
            <a:pPr algn="r"/>
            <a:r>
              <a:rPr lang="en-US" sz="6600" dirty="0">
                <a:latin typeface="Calibri" panose="020F0502020204030204" pitchFamily="34" charset="0"/>
                <a:cs typeface="Calibri" panose="020F0502020204030204" pitchFamily="34" charset="0"/>
              </a:rPr>
              <a:t>Julia in </a:t>
            </a:r>
            <a:r>
              <a:rPr lang="en-US" sz="6600" dirty="0" err="1">
                <a:latin typeface="Calibri" panose="020F0502020204030204" pitchFamily="34" charset="0"/>
                <a:cs typeface="Calibri" panose="020F0502020204030204" pitchFamily="34" charset="0"/>
              </a:rPr>
              <a:t>Tokio</a:t>
            </a:r>
            <a:endParaRPr lang="en-US" sz="6600"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E2E98047-143B-C823-E310-7AC59A1E7F42}"/>
              </a:ext>
            </a:extLst>
          </p:cNvPr>
          <p:cNvSpPr>
            <a:spLocks noGrp="1"/>
          </p:cNvSpPr>
          <p:nvPr>
            <p:ph type="subTitle" idx="1"/>
          </p:nvPr>
        </p:nvSpPr>
        <p:spPr>
          <a:xfrm>
            <a:off x="8119870" y="1480929"/>
            <a:ext cx="2593610" cy="3848522"/>
          </a:xfrm>
        </p:spPr>
        <p:txBody>
          <a:bodyPr anchor="ctr">
            <a:normAutofit/>
          </a:bodyPr>
          <a:lstStyle/>
          <a:p>
            <a:pPr algn="l">
              <a:spcAft>
                <a:spcPts val="600"/>
              </a:spcAft>
            </a:pPr>
            <a:r>
              <a:rPr lang="en-US" dirty="0"/>
              <a:t>A Tour of Concurrency Patterns in Rust</a:t>
            </a:r>
          </a:p>
        </p:txBody>
      </p:sp>
      <p:cxnSp>
        <p:nvCxnSpPr>
          <p:cNvPr id="14" name="Straight Connector 13">
            <a:extLst>
              <a:ext uri="{FF2B5EF4-FFF2-40B4-BE49-F238E27FC236}">
                <a16:creationId xmlns:a16="http://schemas.microsoft.com/office/drawing/2014/main" id="{6116DDC6-8F07-46CC-8751-E5C9346B2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74964" y="2388358"/>
            <a:ext cx="0" cy="1856096"/>
          </a:xfrm>
          <a:prstGeom prst="line">
            <a:avLst/>
          </a:prstGeom>
          <a:ln w="25400"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B0607C2-BD39-026E-D85E-E05C92FAFDE3}"/>
              </a:ext>
            </a:extLst>
          </p:cNvPr>
          <p:cNvSpPr txBox="1"/>
          <p:nvPr/>
        </p:nvSpPr>
        <p:spPr>
          <a:xfrm>
            <a:off x="1868576" y="4691292"/>
            <a:ext cx="5033396"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Bhargav Srinivasan</a:t>
            </a:r>
          </a:p>
        </p:txBody>
      </p:sp>
    </p:spTree>
    <p:extLst>
      <p:ext uri="{BB962C8B-B14F-4D97-AF65-F5344CB8AC3E}">
        <p14:creationId xmlns:p14="http://schemas.microsoft.com/office/powerpoint/2010/main" val="336787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57B2A01-21A8-ED0B-8A96-78649722AA5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22514" y="859218"/>
            <a:ext cx="10697223" cy="5752729"/>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693138" y="67376"/>
            <a:ext cx="9601200" cy="1485900"/>
          </a:xfrm>
        </p:spPr>
        <p:txBody>
          <a:bodyPr/>
          <a:lstStyle/>
          <a:p>
            <a:r>
              <a:rPr lang="en-US" dirty="0"/>
              <a:t>std Library </a:t>
            </a:r>
            <a:br>
              <a:rPr lang="en-US" dirty="0"/>
            </a:br>
            <a:r>
              <a:rPr lang="en-US" dirty="0" err="1"/>
              <a:t>Flamegraph</a:t>
            </a:r>
            <a:endParaRPr lang="en-US" dirty="0"/>
          </a:p>
        </p:txBody>
      </p:sp>
    </p:spTree>
    <p:extLst>
      <p:ext uri="{BB962C8B-B14F-4D97-AF65-F5344CB8AC3E}">
        <p14:creationId xmlns:p14="http://schemas.microsoft.com/office/powerpoint/2010/main" val="3249540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a:blip r:embed="rId2"/>
          <a:srcRect t="2353" b="2353"/>
          <a:stretch/>
        </p:blipFill>
        <p:spPr>
          <a:xfrm>
            <a:off x="1102443" y="672165"/>
            <a:ext cx="10584434" cy="5513670"/>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8213863" y="5372100"/>
            <a:ext cx="9601200" cy="1485900"/>
          </a:xfrm>
        </p:spPr>
        <p:txBody>
          <a:bodyPr/>
          <a:lstStyle/>
          <a:p>
            <a:r>
              <a:rPr lang="en-US" dirty="0">
                <a:solidFill>
                  <a:schemeClr val="bg1"/>
                </a:solidFill>
              </a:rPr>
              <a:t>Crossbeam</a:t>
            </a:r>
          </a:p>
        </p:txBody>
      </p:sp>
    </p:spTree>
    <p:extLst>
      <p:ext uri="{BB962C8B-B14F-4D97-AF65-F5344CB8AC3E}">
        <p14:creationId xmlns:p14="http://schemas.microsoft.com/office/powerpoint/2010/main" val="129441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a:t>Crossbeam Benchmark</a:t>
            </a:r>
          </a:p>
        </p:txBody>
      </p:sp>
      <p:pic>
        <p:nvPicPr>
          <p:cNvPr id="13" name="Content Placeholder 12">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rcRect/>
          <a:stretch/>
        </p:blipFill>
        <p:spPr>
          <a:xfrm>
            <a:off x="1351742" y="1575077"/>
            <a:ext cx="10288321" cy="3824826"/>
          </a:xfrm>
        </p:spPr>
      </p:pic>
    </p:spTree>
    <p:extLst>
      <p:ext uri="{BB962C8B-B14F-4D97-AF65-F5344CB8AC3E}">
        <p14:creationId xmlns:p14="http://schemas.microsoft.com/office/powerpoint/2010/main" val="353576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C1FD7CA-CACE-CBE9-0618-31F7E854550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801824" y="98906"/>
            <a:ext cx="9718058" cy="6781046"/>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672118" y="204010"/>
            <a:ext cx="9601200" cy="1485900"/>
          </a:xfrm>
        </p:spPr>
        <p:txBody>
          <a:bodyPr/>
          <a:lstStyle/>
          <a:p>
            <a:r>
              <a:rPr lang="en-US" dirty="0"/>
              <a:t>Crossbeam </a:t>
            </a:r>
            <a:br>
              <a:rPr lang="en-US" dirty="0"/>
            </a:br>
            <a:r>
              <a:rPr lang="en-US" dirty="0" err="1"/>
              <a:t>Flamegraph</a:t>
            </a:r>
            <a:endParaRPr lang="en-US" dirty="0"/>
          </a:p>
        </p:txBody>
      </p:sp>
    </p:spTree>
    <p:extLst>
      <p:ext uri="{BB962C8B-B14F-4D97-AF65-F5344CB8AC3E}">
        <p14:creationId xmlns:p14="http://schemas.microsoft.com/office/powerpoint/2010/main" val="160718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rotWithShape="1">
          <a:blip r:embed="rId2"/>
          <a:srcRect t="1986"/>
          <a:stretch/>
        </p:blipFill>
        <p:spPr>
          <a:xfrm>
            <a:off x="1102443" y="672165"/>
            <a:ext cx="10584434" cy="5513670"/>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9885008" y="5245976"/>
            <a:ext cx="9601200" cy="1485900"/>
          </a:xfrm>
        </p:spPr>
        <p:txBody>
          <a:bodyPr/>
          <a:lstStyle/>
          <a:p>
            <a:r>
              <a:rPr lang="en-US" dirty="0" err="1">
                <a:solidFill>
                  <a:schemeClr val="bg1"/>
                </a:solidFill>
              </a:rPr>
              <a:t>Tokio</a:t>
            </a:r>
            <a:endParaRPr lang="en-US" dirty="0">
              <a:solidFill>
                <a:schemeClr val="bg1"/>
              </a:solidFill>
            </a:endParaRPr>
          </a:p>
        </p:txBody>
      </p:sp>
    </p:spTree>
    <p:extLst>
      <p:ext uri="{BB962C8B-B14F-4D97-AF65-F5344CB8AC3E}">
        <p14:creationId xmlns:p14="http://schemas.microsoft.com/office/powerpoint/2010/main" val="115008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err="1"/>
              <a:t>Tokio</a:t>
            </a:r>
            <a:r>
              <a:rPr lang="en-US" dirty="0"/>
              <a:t> Benchmark</a:t>
            </a:r>
          </a:p>
        </p:txBody>
      </p:sp>
      <p:pic>
        <p:nvPicPr>
          <p:cNvPr id="13" name="Content Placeholder 12" descr="A computer screen with green and yellow text&#10;&#10;Description automatically generated">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tretch>
            <a:fillRect/>
          </a:stretch>
        </p:blipFill>
        <p:spPr>
          <a:xfrm>
            <a:off x="1351742" y="1575077"/>
            <a:ext cx="10288321" cy="3231701"/>
          </a:xfrm>
        </p:spPr>
      </p:pic>
    </p:spTree>
    <p:extLst>
      <p:ext uri="{BB962C8B-B14F-4D97-AF65-F5344CB8AC3E}">
        <p14:creationId xmlns:p14="http://schemas.microsoft.com/office/powerpoint/2010/main" val="457124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96C1074-FE50-1931-0C26-388367A0E8D0}"/>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85555" y="0"/>
            <a:ext cx="7179112" cy="6828134"/>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710612" y="283778"/>
            <a:ext cx="9601200" cy="1485900"/>
          </a:xfrm>
        </p:spPr>
        <p:txBody>
          <a:bodyPr/>
          <a:lstStyle/>
          <a:p>
            <a:r>
              <a:rPr lang="en-US" dirty="0" err="1"/>
              <a:t>Tokio</a:t>
            </a:r>
            <a:r>
              <a:rPr lang="en-US" dirty="0"/>
              <a:t> </a:t>
            </a:r>
            <a:br>
              <a:rPr lang="en-US" dirty="0"/>
            </a:br>
            <a:r>
              <a:rPr lang="en-US" dirty="0" err="1"/>
              <a:t>Flamegraph</a:t>
            </a:r>
            <a:endParaRPr lang="en-US" dirty="0"/>
          </a:p>
        </p:txBody>
      </p:sp>
    </p:spTree>
    <p:extLst>
      <p:ext uri="{BB962C8B-B14F-4D97-AF65-F5344CB8AC3E}">
        <p14:creationId xmlns:p14="http://schemas.microsoft.com/office/powerpoint/2010/main" val="427938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4">
            <a:extLst>
              <a:ext uri="{FF2B5EF4-FFF2-40B4-BE49-F238E27FC236}">
                <a16:creationId xmlns:a16="http://schemas.microsoft.com/office/drawing/2014/main" id="{D95DC5D9-EEDB-7164-52E1-F7932A57E9FF}"/>
              </a:ext>
            </a:extLst>
          </p:cNvPr>
          <p:cNvPicPr>
            <a:picLocks noGrp="1" noChangeAspect="1"/>
          </p:cNvPicPr>
          <p:nvPr>
            <p:ph idx="1"/>
          </p:nvPr>
        </p:nvPicPr>
        <p:blipFill>
          <a:blip r:embed="rId2"/>
          <a:srcRect/>
          <a:stretch/>
        </p:blipFill>
        <p:spPr>
          <a:xfrm>
            <a:off x="691977" y="-37070"/>
            <a:ext cx="10466171" cy="6932140"/>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7514214" y="5839508"/>
            <a:ext cx="9601200" cy="1485900"/>
          </a:xfrm>
        </p:spPr>
        <p:txBody>
          <a:bodyPr/>
          <a:lstStyle/>
          <a:p>
            <a:r>
              <a:rPr lang="en-US" dirty="0" err="1">
                <a:solidFill>
                  <a:schemeClr val="bg1"/>
                </a:solidFill>
              </a:rPr>
              <a:t>Tokio</a:t>
            </a:r>
            <a:r>
              <a:rPr lang="en-US" dirty="0">
                <a:solidFill>
                  <a:schemeClr val="bg1"/>
                </a:solidFill>
              </a:rPr>
              <a:t> Custom</a:t>
            </a:r>
          </a:p>
        </p:txBody>
      </p:sp>
    </p:spTree>
    <p:extLst>
      <p:ext uri="{BB962C8B-B14F-4D97-AF65-F5344CB8AC3E}">
        <p14:creationId xmlns:p14="http://schemas.microsoft.com/office/powerpoint/2010/main" val="55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err="1"/>
              <a:t>Tokio</a:t>
            </a:r>
            <a:r>
              <a:rPr lang="en-US" dirty="0"/>
              <a:t> Custom Benchmark</a:t>
            </a:r>
          </a:p>
        </p:txBody>
      </p:sp>
      <p:pic>
        <p:nvPicPr>
          <p:cNvPr id="13" name="Content Placeholder 12" descr="A computer screen with text and numbers&#10;&#10;Description automatically generated">
            <a:extLst>
              <a:ext uri="{FF2B5EF4-FFF2-40B4-BE49-F238E27FC236}">
                <a16:creationId xmlns:a16="http://schemas.microsoft.com/office/drawing/2014/main" id="{5000CF02-FDA4-D3D8-8F98-A391837898D5}"/>
              </a:ext>
            </a:extLst>
          </p:cNvPr>
          <p:cNvPicPr>
            <a:picLocks noGrp="1" noChangeAspect="1"/>
          </p:cNvPicPr>
          <p:nvPr>
            <p:ph idx="1"/>
          </p:nvPr>
        </p:nvPicPr>
        <p:blipFill>
          <a:blip r:embed="rId2"/>
          <a:stretch>
            <a:fillRect/>
          </a:stretch>
        </p:blipFill>
        <p:spPr>
          <a:xfrm>
            <a:off x="1340568" y="1722456"/>
            <a:ext cx="10429381" cy="3413087"/>
          </a:xfrm>
        </p:spPr>
      </p:pic>
      <p:sp>
        <p:nvSpPr>
          <p:cNvPr id="11" name="Content Placeholder 9">
            <a:extLst>
              <a:ext uri="{FF2B5EF4-FFF2-40B4-BE49-F238E27FC236}">
                <a16:creationId xmlns:a16="http://schemas.microsoft.com/office/drawing/2014/main" id="{15664C32-1839-1C32-27DA-D180CD76A291}"/>
              </a:ext>
            </a:extLst>
          </p:cNvPr>
          <p:cNvSpPr txBox="1">
            <a:spLocks/>
          </p:cNvSpPr>
          <p:nvPr/>
        </p:nvSpPr>
        <p:spPr>
          <a:xfrm>
            <a:off x="1754659" y="2174790"/>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a:p>
        </p:txBody>
      </p:sp>
    </p:spTree>
    <p:extLst>
      <p:ext uri="{BB962C8B-B14F-4D97-AF65-F5344CB8AC3E}">
        <p14:creationId xmlns:p14="http://schemas.microsoft.com/office/powerpoint/2010/main" val="211413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9">
            <a:extLst>
              <a:ext uri="{FF2B5EF4-FFF2-40B4-BE49-F238E27FC236}">
                <a16:creationId xmlns:a16="http://schemas.microsoft.com/office/drawing/2014/main" id="{15664C32-1839-1C32-27DA-D180CD76A291}"/>
              </a:ext>
            </a:extLst>
          </p:cNvPr>
          <p:cNvSpPr txBox="1">
            <a:spLocks/>
          </p:cNvSpPr>
          <p:nvPr/>
        </p:nvSpPr>
        <p:spPr>
          <a:xfrm>
            <a:off x="1754659" y="2174790"/>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endParaRPr lang="en-US"/>
          </a:p>
        </p:txBody>
      </p:sp>
      <p:pic>
        <p:nvPicPr>
          <p:cNvPr id="6" name="Content Placeholder 5">
            <a:extLst>
              <a:ext uri="{FF2B5EF4-FFF2-40B4-BE49-F238E27FC236}">
                <a16:creationId xmlns:a16="http://schemas.microsoft.com/office/drawing/2014/main" id="{C2055C81-1DFC-6E06-2ECE-3E981E98DEE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06813" y="1"/>
            <a:ext cx="7029095" cy="6779172"/>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721123" y="178675"/>
            <a:ext cx="9601200" cy="1485900"/>
          </a:xfrm>
        </p:spPr>
        <p:txBody>
          <a:bodyPr>
            <a:normAutofit fontScale="90000"/>
          </a:bodyPr>
          <a:lstStyle/>
          <a:p>
            <a:r>
              <a:rPr lang="en-US" dirty="0" err="1"/>
              <a:t>Tokio</a:t>
            </a:r>
            <a:r>
              <a:rPr lang="en-US" dirty="0"/>
              <a:t> </a:t>
            </a:r>
            <a:br>
              <a:rPr lang="en-US" dirty="0"/>
            </a:br>
            <a:r>
              <a:rPr lang="en-US" dirty="0"/>
              <a:t>Custom </a:t>
            </a:r>
            <a:br>
              <a:rPr lang="en-US" dirty="0"/>
            </a:br>
            <a:r>
              <a:rPr lang="en-US" dirty="0" err="1"/>
              <a:t>Flamegraph</a:t>
            </a:r>
            <a:endParaRPr lang="en-US" dirty="0"/>
          </a:p>
        </p:txBody>
      </p:sp>
    </p:spTree>
    <p:extLst>
      <p:ext uri="{BB962C8B-B14F-4D97-AF65-F5344CB8AC3E}">
        <p14:creationId xmlns:p14="http://schemas.microsoft.com/office/powerpoint/2010/main" val="242328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5"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sp>
          <p:nvSpPr>
            <p:cNvPr id="21"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grpSp>
      <p:sp useBgFill="1">
        <p:nvSpPr>
          <p:cNvPr id="23" name="Rectangle 22">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B3D9DD-A6A0-B143-A9B3-B01E8D6C148D}"/>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en-US" sz="4700" cap="all" dirty="0"/>
              <a:t>Rendering the Julia Fractal</a:t>
            </a:r>
          </a:p>
        </p:txBody>
      </p:sp>
      <p:sp>
        <p:nvSpPr>
          <p:cNvPr id="20"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en-US"/>
          </a:p>
        </p:txBody>
      </p:sp>
      <p:sp>
        <p:nvSpPr>
          <p:cNvPr id="22"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en-US"/>
          </a:p>
        </p:txBody>
      </p:sp>
      <p:pic>
        <p:nvPicPr>
          <p:cNvPr id="9" name="Content Placeholder 8" descr="Julia Fractal">
            <a:extLst>
              <a:ext uri="{FF2B5EF4-FFF2-40B4-BE49-F238E27FC236}">
                <a16:creationId xmlns:a16="http://schemas.microsoft.com/office/drawing/2014/main" id="{8EA5A125-BD2D-B9DF-30BF-5E419EC6230D}"/>
              </a:ext>
              <a:ext uri="{C183D7F6-B498-43B3-948B-1728B52AA6E4}">
                <adec:decorative xmlns:adec="http://schemas.microsoft.com/office/drawing/2017/decorative" val="0"/>
              </a:ext>
            </a:extLst>
          </p:cNvPr>
          <p:cNvPicPr>
            <a:picLocks noGrp="1" noChangeAspect="1"/>
          </p:cNvPicPr>
          <p:nvPr>
            <p:ph idx="1"/>
          </p:nvPr>
        </p:nvPicPr>
        <p:blipFill>
          <a:blip r:embed="rId2"/>
          <a:stretch>
            <a:fillRect/>
          </a:stretch>
        </p:blipFill>
        <p:spPr>
          <a:xfrm>
            <a:off x="2020879" y="1340841"/>
            <a:ext cx="4375510" cy="4375510"/>
          </a:xfrm>
          <a:prstGeom prst="rect">
            <a:avLst/>
          </a:prstGeom>
        </p:spPr>
      </p:pic>
    </p:spTree>
    <p:extLst>
      <p:ext uri="{BB962C8B-B14F-4D97-AF65-F5344CB8AC3E}">
        <p14:creationId xmlns:p14="http://schemas.microsoft.com/office/powerpoint/2010/main" val="2956257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a:blip r:embed="rId2"/>
          <a:srcRect t="5795" b="5795"/>
          <a:stretch/>
        </p:blipFill>
        <p:spPr>
          <a:xfrm>
            <a:off x="1102443" y="672165"/>
            <a:ext cx="10584434" cy="5506213"/>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8930554" y="5174392"/>
            <a:ext cx="9601200" cy="1485900"/>
          </a:xfrm>
        </p:spPr>
        <p:txBody>
          <a:bodyPr/>
          <a:lstStyle/>
          <a:p>
            <a:r>
              <a:rPr lang="en-US" dirty="0" err="1">
                <a:solidFill>
                  <a:schemeClr val="bg1"/>
                </a:solidFill>
              </a:rPr>
              <a:t>Smol</a:t>
            </a:r>
            <a:endParaRPr lang="en-US" dirty="0">
              <a:solidFill>
                <a:schemeClr val="bg1"/>
              </a:solidFill>
            </a:endParaRPr>
          </a:p>
        </p:txBody>
      </p:sp>
    </p:spTree>
    <p:extLst>
      <p:ext uri="{BB962C8B-B14F-4D97-AF65-F5344CB8AC3E}">
        <p14:creationId xmlns:p14="http://schemas.microsoft.com/office/powerpoint/2010/main" val="275806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err="1"/>
              <a:t>Smol</a:t>
            </a:r>
            <a:r>
              <a:rPr lang="en-US" dirty="0"/>
              <a:t> Benchmark</a:t>
            </a:r>
          </a:p>
        </p:txBody>
      </p:sp>
      <p:pic>
        <p:nvPicPr>
          <p:cNvPr id="13" name="Content Placeholder 12">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rcRect/>
          <a:stretch/>
        </p:blipFill>
        <p:spPr>
          <a:xfrm>
            <a:off x="1351742" y="1575077"/>
            <a:ext cx="10498388" cy="3297686"/>
          </a:xfrm>
        </p:spPr>
      </p:pic>
    </p:spTree>
    <p:extLst>
      <p:ext uri="{BB962C8B-B14F-4D97-AF65-F5344CB8AC3E}">
        <p14:creationId xmlns:p14="http://schemas.microsoft.com/office/powerpoint/2010/main" val="346531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983B18C-B22A-A8C4-CD81-686ECBCD802A}"/>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065052" y="0"/>
            <a:ext cx="8716078" cy="6779172"/>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763160" y="241737"/>
            <a:ext cx="9601200" cy="1485900"/>
          </a:xfrm>
        </p:spPr>
        <p:txBody>
          <a:bodyPr/>
          <a:lstStyle/>
          <a:p>
            <a:r>
              <a:rPr lang="en-US" dirty="0" err="1"/>
              <a:t>Smol</a:t>
            </a:r>
            <a:r>
              <a:rPr lang="en-US" dirty="0"/>
              <a:t> </a:t>
            </a:r>
            <a:br>
              <a:rPr lang="en-US" dirty="0"/>
            </a:br>
            <a:r>
              <a:rPr lang="en-US" dirty="0" err="1"/>
              <a:t>Flamegraph</a:t>
            </a:r>
            <a:endParaRPr lang="en-US" dirty="0"/>
          </a:p>
        </p:txBody>
      </p:sp>
    </p:spTree>
    <p:extLst>
      <p:ext uri="{BB962C8B-B14F-4D97-AF65-F5344CB8AC3E}">
        <p14:creationId xmlns:p14="http://schemas.microsoft.com/office/powerpoint/2010/main" val="71403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a:blip r:embed="rId2"/>
          <a:srcRect t="10435" b="10435"/>
          <a:stretch/>
        </p:blipFill>
        <p:spPr>
          <a:xfrm>
            <a:off x="1102443" y="672165"/>
            <a:ext cx="10584434" cy="5506213"/>
          </a:xfrm>
        </p:spPr>
      </p:pic>
      <p:sp>
        <p:nvSpPr>
          <p:cNvPr id="3" name="Title 1">
            <a:extLst>
              <a:ext uri="{FF2B5EF4-FFF2-40B4-BE49-F238E27FC236}">
                <a16:creationId xmlns:a16="http://schemas.microsoft.com/office/drawing/2014/main" id="{B0AA816F-93C1-F48A-6749-E3094E25F26A}"/>
              </a:ext>
            </a:extLst>
          </p:cNvPr>
          <p:cNvSpPr txBox="1">
            <a:spLocks/>
          </p:cNvSpPr>
          <p:nvPr/>
        </p:nvSpPr>
        <p:spPr>
          <a:xfrm>
            <a:off x="8157519" y="5540460"/>
            <a:ext cx="9601200"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dirty="0" err="1">
                <a:solidFill>
                  <a:schemeClr val="bg1"/>
                </a:solidFill>
              </a:rPr>
              <a:t>Smol</a:t>
            </a:r>
            <a:r>
              <a:rPr lang="en-US" dirty="0">
                <a:solidFill>
                  <a:schemeClr val="bg1"/>
                </a:solidFill>
              </a:rPr>
              <a:t> Custom</a:t>
            </a:r>
          </a:p>
        </p:txBody>
      </p:sp>
    </p:spTree>
    <p:extLst>
      <p:ext uri="{BB962C8B-B14F-4D97-AF65-F5344CB8AC3E}">
        <p14:creationId xmlns:p14="http://schemas.microsoft.com/office/powerpoint/2010/main" val="1686802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err="1"/>
              <a:t>Smol</a:t>
            </a:r>
            <a:r>
              <a:rPr lang="en-US" dirty="0"/>
              <a:t> Custom Benchmark</a:t>
            </a:r>
          </a:p>
        </p:txBody>
      </p:sp>
      <p:pic>
        <p:nvPicPr>
          <p:cNvPr id="13" name="Content Placeholder 12">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rcRect/>
          <a:stretch/>
        </p:blipFill>
        <p:spPr>
          <a:xfrm>
            <a:off x="1351742" y="1575077"/>
            <a:ext cx="10498388" cy="3297686"/>
          </a:xfrm>
        </p:spPr>
      </p:pic>
    </p:spTree>
    <p:extLst>
      <p:ext uri="{BB962C8B-B14F-4D97-AF65-F5344CB8AC3E}">
        <p14:creationId xmlns:p14="http://schemas.microsoft.com/office/powerpoint/2010/main" val="357499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D6775D88-01E5-BC64-ABD2-266D578E8FD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3473" y="403706"/>
            <a:ext cx="10070156" cy="6355388"/>
          </a:xfrm>
          <a:prstGeom prst="rect">
            <a:avLst/>
          </a:prstGeo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742144" y="94785"/>
            <a:ext cx="9601200" cy="1485900"/>
          </a:xfrm>
        </p:spPr>
        <p:txBody>
          <a:bodyPr>
            <a:normAutofit/>
          </a:bodyPr>
          <a:lstStyle/>
          <a:p>
            <a:r>
              <a:rPr lang="en-US" dirty="0" err="1"/>
              <a:t>Smol</a:t>
            </a:r>
            <a:r>
              <a:rPr lang="en-US" dirty="0"/>
              <a:t> Custom </a:t>
            </a:r>
            <a:br>
              <a:rPr lang="en-US" dirty="0"/>
            </a:br>
            <a:r>
              <a:rPr lang="en-US" dirty="0" err="1"/>
              <a:t>Flamegraph</a:t>
            </a:r>
            <a:endParaRPr lang="en-US" dirty="0"/>
          </a:p>
        </p:txBody>
      </p:sp>
    </p:spTree>
    <p:extLst>
      <p:ext uri="{BB962C8B-B14F-4D97-AF65-F5344CB8AC3E}">
        <p14:creationId xmlns:p14="http://schemas.microsoft.com/office/powerpoint/2010/main" val="18892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a:blip r:embed="rId2"/>
          <a:srcRect t="6394" b="6394"/>
          <a:stretch/>
        </p:blipFill>
        <p:spPr>
          <a:xfrm>
            <a:off x="1102443" y="672165"/>
            <a:ext cx="10584434" cy="5629781"/>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9387754" y="5372100"/>
            <a:ext cx="9601200" cy="1485900"/>
          </a:xfrm>
        </p:spPr>
        <p:txBody>
          <a:bodyPr/>
          <a:lstStyle/>
          <a:p>
            <a:r>
              <a:rPr lang="en-US" dirty="0">
                <a:solidFill>
                  <a:schemeClr val="bg1"/>
                </a:solidFill>
              </a:rPr>
              <a:t>Rayon</a:t>
            </a:r>
          </a:p>
        </p:txBody>
      </p:sp>
    </p:spTree>
    <p:extLst>
      <p:ext uri="{BB962C8B-B14F-4D97-AF65-F5344CB8AC3E}">
        <p14:creationId xmlns:p14="http://schemas.microsoft.com/office/powerpoint/2010/main" val="333387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a:t>Rayon Benchmark</a:t>
            </a:r>
          </a:p>
        </p:txBody>
      </p:sp>
      <p:pic>
        <p:nvPicPr>
          <p:cNvPr id="13" name="Content Placeholder 12">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rcRect/>
          <a:stretch/>
        </p:blipFill>
        <p:spPr>
          <a:xfrm>
            <a:off x="1351742" y="1575077"/>
            <a:ext cx="10498388" cy="3297686"/>
          </a:xfrm>
        </p:spPr>
      </p:pic>
    </p:spTree>
    <p:extLst>
      <p:ext uri="{BB962C8B-B14F-4D97-AF65-F5344CB8AC3E}">
        <p14:creationId xmlns:p14="http://schemas.microsoft.com/office/powerpoint/2010/main" val="123433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4B8D5F77-4278-DCDD-0AF2-C34D74270B2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rcRect/>
          <a:stretch/>
        </p:blipFill>
        <p:spPr>
          <a:xfrm>
            <a:off x="2664389" y="268369"/>
            <a:ext cx="6863222" cy="6321262"/>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696831" y="403706"/>
            <a:ext cx="9601200" cy="1485900"/>
          </a:xfrm>
        </p:spPr>
        <p:txBody>
          <a:bodyPr/>
          <a:lstStyle/>
          <a:p>
            <a:r>
              <a:rPr lang="en-US" dirty="0"/>
              <a:t>Rayon </a:t>
            </a:r>
            <a:br>
              <a:rPr lang="en-US" dirty="0"/>
            </a:br>
            <a:r>
              <a:rPr lang="en-US" dirty="0" err="1"/>
              <a:t>Flamegraph</a:t>
            </a:r>
            <a:endParaRPr lang="en-US" dirty="0"/>
          </a:p>
        </p:txBody>
      </p:sp>
    </p:spTree>
    <p:extLst>
      <p:ext uri="{BB962C8B-B14F-4D97-AF65-F5344CB8AC3E}">
        <p14:creationId xmlns:p14="http://schemas.microsoft.com/office/powerpoint/2010/main" val="85551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E8A0B-B096-396C-F803-D29F5217CB3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F071D12-3D6D-41FD-2B2B-6D9D1A919C71}"/>
              </a:ext>
            </a:extLst>
          </p:cNvPr>
          <p:cNvSpPr>
            <a:spLocks noGrp="1"/>
          </p:cNvSpPr>
          <p:nvPr>
            <p:ph idx="1"/>
          </p:nvPr>
        </p:nvSpPr>
        <p:spPr>
          <a:xfrm>
            <a:off x="1371600" y="1513490"/>
            <a:ext cx="9601200" cy="4353910"/>
          </a:xfrm>
        </p:spPr>
        <p:txBody>
          <a:bodyPr>
            <a:normAutofit/>
          </a:bodyPr>
          <a:lstStyle/>
          <a:p>
            <a:r>
              <a:rPr lang="en-US" dirty="0"/>
              <a:t>Julia Fractal (referred but heavily modified after) : </a:t>
            </a:r>
            <a:r>
              <a:rPr lang="en-US" dirty="0">
                <a:hlinkClick r:id="rId2"/>
              </a:rPr>
              <a:t>https://github.com/NoraCodes/rjulia</a:t>
            </a:r>
            <a:r>
              <a:rPr lang="en-US" dirty="0"/>
              <a:t> ; </a:t>
            </a:r>
            <a:r>
              <a:rPr lang="en-US" dirty="0">
                <a:hlinkClick r:id="rId3"/>
              </a:rPr>
              <a:t>https://rosettacode.org/wiki/Julia_set#Rust</a:t>
            </a:r>
            <a:endParaRPr lang="en-US" dirty="0"/>
          </a:p>
          <a:p>
            <a:r>
              <a:rPr lang="en-US" dirty="0">
                <a:hlinkClick r:id="rId4"/>
              </a:rPr>
              <a:t>https://en.wikipedia.org/wiki/Julia_set</a:t>
            </a:r>
            <a:endParaRPr lang="en-US" dirty="0"/>
          </a:p>
          <a:p>
            <a:r>
              <a:rPr lang="en-US" dirty="0">
                <a:hlinkClick r:id="rId5"/>
              </a:rPr>
              <a:t>https://doc.servo.org/tokio/runtime/struct.Builder.html</a:t>
            </a:r>
            <a:endParaRPr lang="en-US" dirty="0"/>
          </a:p>
          <a:p>
            <a:r>
              <a:rPr lang="en-US" dirty="0">
                <a:hlinkClick r:id="rId6"/>
              </a:rPr>
              <a:t>https://doc.rust-lang.org/beta/unstable-book/library-features/test.html</a:t>
            </a:r>
            <a:endParaRPr lang="en-US" dirty="0"/>
          </a:p>
          <a:p>
            <a:r>
              <a:rPr lang="en-US" dirty="0">
                <a:hlinkClick r:id="rId7"/>
              </a:rPr>
              <a:t>https://seenaburns.com/benchmarking-rust-with-cargo-bench/#:~:text=The%20benchmark%20harness%20also%20runs,iteration%20takes%20longer%20than%201ms</a:t>
            </a:r>
            <a:endParaRPr lang="en-US" dirty="0"/>
          </a:p>
          <a:p>
            <a:r>
              <a:rPr lang="en-US" dirty="0">
                <a:hlinkClick r:id="rId8"/>
              </a:rPr>
              <a:t>https://bencher.dev/learn/benchmarking/rust/libtest-bench/</a:t>
            </a:r>
            <a:endParaRPr lang="en-US" dirty="0"/>
          </a:p>
          <a:p>
            <a:r>
              <a:rPr lang="en-US" dirty="0">
                <a:hlinkClick r:id="rId9"/>
              </a:rPr>
              <a:t>https://www.brendangregg.com/FlameGraphs/cpuflamegraphs.html</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198440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32B3-C4A1-A93D-3083-BD009E5230A3}"/>
              </a:ext>
            </a:extLst>
          </p:cNvPr>
          <p:cNvSpPr>
            <a:spLocks noGrp="1"/>
          </p:cNvSpPr>
          <p:nvPr>
            <p:ph type="title"/>
          </p:nvPr>
        </p:nvSpPr>
        <p:spPr>
          <a:xfrm>
            <a:off x="1371600" y="359983"/>
            <a:ext cx="9601200" cy="1485900"/>
          </a:xfrm>
        </p:spPr>
        <p:txBody>
          <a:bodyPr/>
          <a:lstStyle/>
          <a:p>
            <a:r>
              <a:rPr lang="en-US" dirty="0"/>
              <a:t>Rendering the Fractal: Pseudocode</a:t>
            </a:r>
          </a:p>
        </p:txBody>
      </p:sp>
      <p:sp>
        <p:nvSpPr>
          <p:cNvPr id="3" name="Content Placeholder 2">
            <a:extLst>
              <a:ext uri="{FF2B5EF4-FFF2-40B4-BE49-F238E27FC236}">
                <a16:creationId xmlns:a16="http://schemas.microsoft.com/office/drawing/2014/main" id="{F327B1A4-D1FE-EFFA-C759-1965401904B8}"/>
              </a:ext>
            </a:extLst>
          </p:cNvPr>
          <p:cNvSpPr>
            <a:spLocks noGrp="1"/>
          </p:cNvSpPr>
          <p:nvPr>
            <p:ph idx="1"/>
          </p:nvPr>
        </p:nvSpPr>
        <p:spPr>
          <a:xfrm>
            <a:off x="1371600" y="1383427"/>
            <a:ext cx="9601200" cy="5017374"/>
          </a:xfrm>
        </p:spPr>
        <p:txBody>
          <a:bodyPr>
            <a:normAutofit/>
          </a:bodyPr>
          <a:lstStyle/>
          <a:p>
            <a:pPr algn="l"/>
            <a:r>
              <a:rPr lang="en-US" dirty="0"/>
              <a:t>The complex equation for it is: f(z) = z^2 + c</a:t>
            </a:r>
          </a:p>
          <a:p>
            <a:pPr algn="l"/>
            <a:r>
              <a:rPr lang="en-US" dirty="0"/>
              <a:t>Where f(z) is the n+1th iteration of a complex number, and z represents the nth iteration of it with c being a fixed value complex number that specifies the structure of the fractal.</a:t>
            </a:r>
          </a:p>
          <a:p>
            <a:r>
              <a:rPr lang="en-US" dirty="0"/>
              <a:t>The escape radius is a parameter used in iterating a point under the Mandelbrot Set and Julia Set functions. It is the radius of a circle on the Complex Plane used as a boundary to determine when iteration can stop. The circle is centered at the origin, and has a radius of at least 2.0.</a:t>
            </a:r>
          </a:p>
          <a:p>
            <a:r>
              <a:rPr lang="en-US" dirty="0"/>
              <a:t>Essentially, how I understand it is, you take a point on the complex plane and then calculate the value of f(z) for that point, set the resultant value to z and calculate fa(z) then again and again till the norm of the function reaches the escape radius or you hit the </a:t>
            </a:r>
            <a:r>
              <a:rPr lang="en-US" dirty="0" err="1"/>
              <a:t>max_iterations</a:t>
            </a:r>
            <a:r>
              <a:rPr lang="en-US" dirty="0"/>
              <a:t> limit which is set. </a:t>
            </a:r>
          </a:p>
          <a:p>
            <a:r>
              <a:rPr lang="en-US" dirty="0"/>
              <a:t>Then you assign a color for the value of the function at that point, you can write anything for this, it just needs to be uniform for all the points.</a:t>
            </a:r>
          </a:p>
        </p:txBody>
      </p:sp>
    </p:spTree>
    <p:extLst>
      <p:ext uri="{BB962C8B-B14F-4D97-AF65-F5344CB8AC3E}">
        <p14:creationId xmlns:p14="http://schemas.microsoft.com/office/powerpoint/2010/main" val="291356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32B3-C4A1-A93D-3083-BD009E5230A3}"/>
              </a:ext>
            </a:extLst>
          </p:cNvPr>
          <p:cNvSpPr>
            <a:spLocks noGrp="1"/>
          </p:cNvSpPr>
          <p:nvPr>
            <p:ph type="title"/>
          </p:nvPr>
        </p:nvSpPr>
        <p:spPr>
          <a:xfrm>
            <a:off x="1371600" y="275903"/>
            <a:ext cx="9601200" cy="1485900"/>
          </a:xfrm>
        </p:spPr>
        <p:txBody>
          <a:bodyPr/>
          <a:lstStyle/>
          <a:p>
            <a:r>
              <a:rPr lang="en-US" dirty="0"/>
              <a:t>Rendering the Fractal: Pseudocode</a:t>
            </a:r>
          </a:p>
        </p:txBody>
      </p:sp>
      <p:sp>
        <p:nvSpPr>
          <p:cNvPr id="3" name="Content Placeholder 2">
            <a:extLst>
              <a:ext uri="{FF2B5EF4-FFF2-40B4-BE49-F238E27FC236}">
                <a16:creationId xmlns:a16="http://schemas.microsoft.com/office/drawing/2014/main" id="{F327B1A4-D1FE-EFFA-C759-1965401904B8}"/>
              </a:ext>
            </a:extLst>
          </p:cNvPr>
          <p:cNvSpPr>
            <a:spLocks noGrp="1"/>
          </p:cNvSpPr>
          <p:nvPr>
            <p:ph idx="1"/>
          </p:nvPr>
        </p:nvSpPr>
        <p:spPr>
          <a:xfrm>
            <a:off x="1371600" y="1019507"/>
            <a:ext cx="9601200" cy="5202620"/>
          </a:xfrm>
        </p:spPr>
        <p:txBody>
          <a:bodyPr>
            <a:noAutofit/>
          </a:bodyPr>
          <a:lstStyle/>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R = escape radius  # choose R &gt; 0 such that R**2 - R &gt;= sqrt(cx**2 + cy**2)</a:t>
            </a:r>
          </a:p>
          <a:p>
            <a:pPr marL="0" indent="0" algn="just">
              <a:lnSpc>
                <a:spcPct val="100000"/>
              </a:lnSpc>
              <a:spcBef>
                <a:spcPts val="0"/>
              </a:spcBef>
              <a:spcAft>
                <a:spcPts val="0"/>
              </a:spcAft>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for each pixel (x, y) on the screen, do: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scaled x coordinate of pixel; # (scale to be between -R and R)</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represents the real part of z.</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 scaled y coordinate of pixel; # (scale to be between -R and R)</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represents the imaginary part of z.</a:t>
            </a:r>
          </a:p>
          <a:p>
            <a:pPr marL="0" indent="0" algn="just">
              <a:lnSpc>
                <a:spcPct val="100000"/>
              </a:lnSpc>
              <a:spcBef>
                <a:spcPts val="0"/>
              </a:spcBef>
              <a:spcAft>
                <a:spcPts val="0"/>
              </a:spcAft>
              <a:buNone/>
            </a:pPr>
            <a:endParaRPr lang="en-US" sz="1400" dirty="0">
              <a:latin typeface="Menlo" panose="020B0609030804020204" pitchFamily="49" charset="0"/>
              <a:ea typeface="Menlo" panose="020B0609030804020204" pitchFamily="49" charset="0"/>
              <a:cs typeface="Menlo" panose="020B0609030804020204" pitchFamily="49" charset="0"/>
            </a:endParaRP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iteration = 0;</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max_iteration</a:t>
            </a:r>
            <a:r>
              <a:rPr lang="en-US" sz="1400" dirty="0">
                <a:latin typeface="Menlo" panose="020B0609030804020204" pitchFamily="49" charset="0"/>
                <a:ea typeface="Menlo" panose="020B0609030804020204" pitchFamily="49" charset="0"/>
                <a:cs typeface="Menlo" panose="020B0609030804020204" pitchFamily="49" charset="0"/>
              </a:rPr>
              <a:t> = 1000;</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while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&lt; R**2  AND  iteration &lt; </a:t>
            </a:r>
            <a:r>
              <a:rPr lang="en-US" sz="1400" dirty="0" err="1">
                <a:latin typeface="Menlo" panose="020B0609030804020204" pitchFamily="49" charset="0"/>
                <a:ea typeface="Menlo" panose="020B0609030804020204" pitchFamily="49" charset="0"/>
                <a:cs typeface="Menlo" panose="020B0609030804020204" pitchFamily="49" charset="0"/>
              </a:rPr>
              <a:t>max_iteration</a:t>
            </a: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xtemp</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 2 *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zy</a:t>
            </a:r>
            <a:r>
              <a:rPr lang="en-US" sz="1400" dirty="0">
                <a:latin typeface="Menlo" panose="020B0609030804020204" pitchFamily="49" charset="0"/>
                <a:ea typeface="Menlo" panose="020B0609030804020204" pitchFamily="49" charset="0"/>
                <a:cs typeface="Menlo" panose="020B0609030804020204" pitchFamily="49" charset="0"/>
              </a:rPr>
              <a:t>  + cy;</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r>
              <a:rPr lang="en-US" sz="1400" dirty="0" err="1">
                <a:latin typeface="Menlo" panose="020B0609030804020204" pitchFamily="49" charset="0"/>
                <a:ea typeface="Menlo" panose="020B0609030804020204" pitchFamily="49" charset="0"/>
                <a:cs typeface="Menlo" panose="020B0609030804020204" pitchFamily="49" charset="0"/>
              </a:rPr>
              <a:t>zx</a:t>
            </a:r>
            <a:r>
              <a:rPr lang="en-US" sz="1400" dirty="0">
                <a:latin typeface="Menlo" panose="020B0609030804020204" pitchFamily="49" charset="0"/>
                <a:ea typeface="Menlo" panose="020B0609030804020204" pitchFamily="49" charset="0"/>
                <a:cs typeface="Menlo" panose="020B0609030804020204" pitchFamily="49" charset="0"/>
              </a:rPr>
              <a:t> = </a:t>
            </a:r>
            <a:r>
              <a:rPr lang="en-US" sz="1400" dirty="0" err="1">
                <a:latin typeface="Menlo" panose="020B0609030804020204" pitchFamily="49" charset="0"/>
                <a:ea typeface="Menlo" panose="020B0609030804020204" pitchFamily="49" charset="0"/>
                <a:cs typeface="Menlo" panose="020B0609030804020204" pitchFamily="49" charset="0"/>
              </a:rPr>
              <a:t>xtemp</a:t>
            </a:r>
            <a:r>
              <a:rPr lang="en-US" sz="1400" dirty="0">
                <a:latin typeface="Menlo" panose="020B0609030804020204" pitchFamily="49" charset="0"/>
                <a:ea typeface="Menlo" panose="020B0609030804020204" pitchFamily="49" charset="0"/>
                <a:cs typeface="Menlo" panose="020B0609030804020204" pitchFamily="49" charset="0"/>
              </a:rPr>
              <a:t> + cx;</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iteration = iteration + 1;</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if (iteration == </a:t>
            </a:r>
            <a:r>
              <a:rPr lang="en-US" sz="1400" dirty="0" err="1">
                <a:latin typeface="Menlo" panose="020B0609030804020204" pitchFamily="49" charset="0"/>
                <a:ea typeface="Menlo" panose="020B0609030804020204" pitchFamily="49" charset="0"/>
                <a:cs typeface="Menlo" panose="020B0609030804020204" pitchFamily="49" charset="0"/>
              </a:rPr>
              <a:t>max_iteration</a:t>
            </a:r>
            <a:r>
              <a:rPr lang="en-US" sz="1400" dirty="0">
                <a:latin typeface="Menlo" panose="020B0609030804020204" pitchFamily="49" charset="0"/>
                <a:ea typeface="Menlo" panose="020B0609030804020204" pitchFamily="49" charset="0"/>
                <a:cs typeface="Menlo" panose="020B0609030804020204" pitchFamily="49" charset="0"/>
              </a:rPr>
              <a:t>)</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return black;</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else</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        return iteration;</a:t>
            </a:r>
          </a:p>
          <a:p>
            <a:pPr marL="0" indent="0" algn="just">
              <a:lnSpc>
                <a:spcPct val="100000"/>
              </a:lnSpc>
              <a:spcBef>
                <a:spcPts val="0"/>
              </a:spcBef>
              <a:spcAft>
                <a:spcPts val="0"/>
              </a:spcAft>
              <a:buNone/>
            </a:pPr>
            <a:r>
              <a:rPr lang="en-US" sz="1400" dirty="0">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1086442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DC14-A9B9-F9C4-13FE-23DC3CCEAAC6}"/>
              </a:ext>
            </a:extLst>
          </p:cNvPr>
          <p:cNvSpPr>
            <a:spLocks noGrp="1"/>
          </p:cNvSpPr>
          <p:nvPr>
            <p:ph type="title"/>
          </p:nvPr>
        </p:nvSpPr>
        <p:spPr/>
        <p:txBody>
          <a:bodyPr/>
          <a:lstStyle/>
          <a:p>
            <a:r>
              <a:rPr lang="en-US" dirty="0"/>
              <a:t>Exploring Different Concurrency Tools</a:t>
            </a:r>
          </a:p>
        </p:txBody>
      </p:sp>
      <p:sp>
        <p:nvSpPr>
          <p:cNvPr id="3" name="Content Placeholder 2">
            <a:extLst>
              <a:ext uri="{FF2B5EF4-FFF2-40B4-BE49-F238E27FC236}">
                <a16:creationId xmlns:a16="http://schemas.microsoft.com/office/drawing/2014/main" id="{B2FBDE50-5106-EACA-5C38-100070EA10FF}"/>
              </a:ext>
            </a:extLst>
          </p:cNvPr>
          <p:cNvSpPr>
            <a:spLocks noGrp="1"/>
          </p:cNvSpPr>
          <p:nvPr>
            <p:ph idx="1"/>
          </p:nvPr>
        </p:nvSpPr>
        <p:spPr>
          <a:xfrm>
            <a:off x="1371600" y="1660634"/>
            <a:ext cx="9601200" cy="4206766"/>
          </a:xfrm>
        </p:spPr>
        <p:txBody>
          <a:bodyPr>
            <a:normAutofit/>
          </a:bodyPr>
          <a:lstStyle/>
          <a:p>
            <a:r>
              <a:rPr lang="en-US" dirty="0"/>
              <a:t>Standard Library: The standard library provides threads, mutexes and other concurrency primitives out of the box, however they do not implement features like pipelining, job stealing </a:t>
            </a:r>
            <a:r>
              <a:rPr lang="en-US" dirty="0" err="1"/>
              <a:t>etc</a:t>
            </a:r>
            <a:r>
              <a:rPr lang="en-US" dirty="0"/>
              <a:t> which can potentially speed up execution</a:t>
            </a:r>
          </a:p>
          <a:p>
            <a:r>
              <a:rPr lang="en-US" dirty="0" err="1"/>
              <a:t>Tokio</a:t>
            </a:r>
            <a:r>
              <a:rPr lang="en-US" dirty="0"/>
              <a:t>: A concurrency library which excels when interleaving operational code along with I/O bound tasks asynchronously, can be disk access, network access, </a:t>
            </a:r>
            <a:r>
              <a:rPr lang="en-US" dirty="0" err="1"/>
              <a:t>etc</a:t>
            </a:r>
            <a:endParaRPr lang="en-US" dirty="0"/>
          </a:p>
          <a:p>
            <a:r>
              <a:rPr lang="en-US" dirty="0"/>
              <a:t>Rayon: A concurrency library used  when tasks provided to it are mainly CPU bound, and it is great at using all of the CPU cores to the maximum possible extent.</a:t>
            </a:r>
          </a:p>
          <a:p>
            <a:r>
              <a:rPr lang="en-US" dirty="0"/>
              <a:t>Crossbeam: An advanced and very configurable concurrency library, it is a building block used to create Rayon.</a:t>
            </a:r>
          </a:p>
          <a:p>
            <a:r>
              <a:rPr lang="en-US" dirty="0" err="1"/>
              <a:t>Smol</a:t>
            </a:r>
            <a:r>
              <a:rPr lang="en-US" dirty="0"/>
              <a:t>: It is an async runtime, not a full-fledged concurrency library, but it has been trimmed down to the bare minimum.</a:t>
            </a:r>
          </a:p>
          <a:p>
            <a:endParaRPr lang="en-US" dirty="0"/>
          </a:p>
          <a:p>
            <a:endParaRPr lang="en-US" dirty="0"/>
          </a:p>
        </p:txBody>
      </p:sp>
    </p:spTree>
    <p:extLst>
      <p:ext uri="{BB962C8B-B14F-4D97-AF65-F5344CB8AC3E}">
        <p14:creationId xmlns:p14="http://schemas.microsoft.com/office/powerpoint/2010/main" val="137858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333-08F9-370B-A317-F8B5D79137D0}"/>
              </a:ext>
            </a:extLst>
          </p:cNvPr>
          <p:cNvSpPr>
            <a:spLocks noGrp="1"/>
          </p:cNvSpPr>
          <p:nvPr>
            <p:ph type="title"/>
          </p:nvPr>
        </p:nvSpPr>
        <p:spPr/>
        <p:txBody>
          <a:bodyPr/>
          <a:lstStyle/>
          <a:p>
            <a:r>
              <a:rPr lang="en-US" dirty="0"/>
              <a:t>Benchmarking</a:t>
            </a:r>
          </a:p>
        </p:txBody>
      </p:sp>
      <p:sp>
        <p:nvSpPr>
          <p:cNvPr id="3" name="Content Placeholder 2">
            <a:extLst>
              <a:ext uri="{FF2B5EF4-FFF2-40B4-BE49-F238E27FC236}">
                <a16:creationId xmlns:a16="http://schemas.microsoft.com/office/drawing/2014/main" id="{7023F50B-F792-11AE-B1DC-A52E874E8542}"/>
              </a:ext>
            </a:extLst>
          </p:cNvPr>
          <p:cNvSpPr>
            <a:spLocks noGrp="1"/>
          </p:cNvSpPr>
          <p:nvPr>
            <p:ph idx="1"/>
          </p:nvPr>
        </p:nvSpPr>
        <p:spPr>
          <a:xfrm>
            <a:off x="1371600" y="1881352"/>
            <a:ext cx="9601200" cy="3986048"/>
          </a:xfrm>
        </p:spPr>
        <p:txBody>
          <a:bodyPr/>
          <a:lstStyle/>
          <a:p>
            <a:r>
              <a:rPr lang="en-US" dirty="0"/>
              <a:t>We use Bencher and the default #[bench] attribute to write the benchmarks for the code in rust.</a:t>
            </a:r>
          </a:p>
          <a:p>
            <a:r>
              <a:rPr lang="en-US" dirty="0"/>
              <a:t>We use the test crate which is only available in nightly rust, run `</a:t>
            </a:r>
            <a:r>
              <a:rPr lang="en-US" dirty="0" err="1"/>
              <a:t>rustup</a:t>
            </a:r>
            <a:r>
              <a:rPr lang="en-US" dirty="0"/>
              <a:t> override set nightly` in order to get the nightly toolchain of rust.</a:t>
            </a:r>
          </a:p>
          <a:p>
            <a:r>
              <a:rPr lang="en-US" dirty="0"/>
              <a:t>Bencher provides an </a:t>
            </a:r>
            <a:r>
              <a:rPr lang="en-US" dirty="0" err="1"/>
              <a:t>iter</a:t>
            </a:r>
            <a:r>
              <a:rPr lang="en-US" dirty="0"/>
              <a:t>() method, which takes a closure. This closure contains the code we'd like to benchmark.</a:t>
            </a:r>
          </a:p>
          <a:p>
            <a:r>
              <a:rPr lang="en-US" dirty="0"/>
              <a:t>The results of the benchmark are shown as a &lt;x&gt; ns/</a:t>
            </a:r>
            <a:r>
              <a:rPr lang="en-US" dirty="0" err="1"/>
              <a:t>iter</a:t>
            </a:r>
            <a:r>
              <a:rPr lang="en-US" dirty="0"/>
              <a:t> ; this means that it took x nano seconds to run one iteration of the benchmark. In total bencher runs at least 301 iterations of </a:t>
            </a:r>
            <a:r>
              <a:rPr lang="en-US" dirty="0" err="1"/>
              <a:t>iter</a:t>
            </a:r>
            <a:r>
              <a:rPr lang="en-US" dirty="0"/>
              <a:t>() and prints out the average time elapsed for the section of code to complete.</a:t>
            </a:r>
          </a:p>
          <a:p>
            <a:endParaRPr lang="en-US" dirty="0"/>
          </a:p>
        </p:txBody>
      </p:sp>
    </p:spTree>
    <p:extLst>
      <p:ext uri="{BB962C8B-B14F-4D97-AF65-F5344CB8AC3E}">
        <p14:creationId xmlns:p14="http://schemas.microsoft.com/office/powerpoint/2010/main" val="2571461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00333-08F9-370B-A317-F8B5D79137D0}"/>
              </a:ext>
            </a:extLst>
          </p:cNvPr>
          <p:cNvSpPr>
            <a:spLocks noGrp="1"/>
          </p:cNvSpPr>
          <p:nvPr>
            <p:ph type="title"/>
          </p:nvPr>
        </p:nvSpPr>
        <p:spPr/>
        <p:txBody>
          <a:bodyPr/>
          <a:lstStyle/>
          <a:p>
            <a:r>
              <a:rPr lang="en-US" dirty="0"/>
              <a:t>How to Read a </a:t>
            </a:r>
            <a:r>
              <a:rPr lang="en-US" dirty="0" err="1"/>
              <a:t>Flamegraph</a:t>
            </a:r>
            <a:endParaRPr lang="en-US" dirty="0"/>
          </a:p>
        </p:txBody>
      </p:sp>
      <p:sp>
        <p:nvSpPr>
          <p:cNvPr id="3" name="Content Placeholder 2">
            <a:extLst>
              <a:ext uri="{FF2B5EF4-FFF2-40B4-BE49-F238E27FC236}">
                <a16:creationId xmlns:a16="http://schemas.microsoft.com/office/drawing/2014/main" id="{7023F50B-F792-11AE-B1DC-A52E874E8542}"/>
              </a:ext>
            </a:extLst>
          </p:cNvPr>
          <p:cNvSpPr>
            <a:spLocks noGrp="1"/>
          </p:cNvSpPr>
          <p:nvPr>
            <p:ph idx="1"/>
          </p:nvPr>
        </p:nvSpPr>
        <p:spPr>
          <a:xfrm>
            <a:off x="1371600" y="1881352"/>
            <a:ext cx="9601200" cy="4635062"/>
          </a:xfrm>
        </p:spPr>
        <p:txBody>
          <a:bodyPr>
            <a:normAutofit fontScale="92500" lnSpcReduction="10000"/>
          </a:bodyPr>
          <a:lstStyle/>
          <a:p>
            <a:r>
              <a:rPr lang="en-US" dirty="0"/>
              <a:t>First, the colors are random, don’t bother about the colors!</a:t>
            </a:r>
          </a:p>
          <a:p>
            <a:r>
              <a:rPr lang="en-US" dirty="0"/>
              <a:t>Each box represents a function on the stack</a:t>
            </a:r>
          </a:p>
          <a:p>
            <a:r>
              <a:rPr lang="en-US" dirty="0"/>
              <a:t>The y axis is for ancestry, the calling function is at the bottom while the child function is on the top. The function that is currently executing is on the top of the stack of functions on the </a:t>
            </a:r>
            <a:r>
              <a:rPr lang="en-US" dirty="0" err="1"/>
              <a:t>flamegraph</a:t>
            </a:r>
            <a:endParaRPr lang="en-US" dirty="0"/>
          </a:p>
          <a:p>
            <a:r>
              <a:rPr lang="en-US" dirty="0"/>
              <a:t>The x axis consists of all the parent functions, sorted alphabetically</a:t>
            </a:r>
          </a:p>
          <a:p>
            <a:r>
              <a:rPr lang="en-US" dirty="0"/>
              <a:t>The width of the box is the total CPU time, or the total CPU time for the entire ancestry of the function on the stack. So the longer the boxes, the more </a:t>
            </a:r>
            <a:r>
              <a:rPr lang="en-US" dirty="0" err="1"/>
              <a:t>cpu</a:t>
            </a:r>
            <a:r>
              <a:rPr lang="en-US" dirty="0"/>
              <a:t> cycles they consume, and hence should be the target for perf optimization.</a:t>
            </a:r>
          </a:p>
          <a:p>
            <a:r>
              <a:rPr lang="en-US" dirty="0"/>
              <a:t>And the timescale is relative, so the most time-consuming function has the longest box, and all other functions are shown/compared relative to it. In practice, this is the main() function.</a:t>
            </a:r>
          </a:p>
          <a:p>
            <a:r>
              <a:rPr lang="en-US" dirty="0"/>
              <a:t>In the actual </a:t>
            </a:r>
            <a:r>
              <a:rPr lang="en-US" dirty="0" err="1"/>
              <a:t>svg</a:t>
            </a:r>
            <a:r>
              <a:rPr lang="en-US" dirty="0"/>
              <a:t> </a:t>
            </a:r>
            <a:r>
              <a:rPr lang="en-US" dirty="0" err="1"/>
              <a:t>flamegraph</a:t>
            </a:r>
            <a:r>
              <a:rPr lang="en-US" dirty="0"/>
              <a:t>, you can click on each of the larger boxes, and it further drills down into only the call stack of that particular function.</a:t>
            </a:r>
          </a:p>
        </p:txBody>
      </p:sp>
    </p:spTree>
    <p:extLst>
      <p:ext uri="{BB962C8B-B14F-4D97-AF65-F5344CB8AC3E}">
        <p14:creationId xmlns:p14="http://schemas.microsoft.com/office/powerpoint/2010/main" val="66279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EC4540-F595-93AF-0693-4E64F3087609}"/>
              </a:ext>
              <a:ext uri="{C183D7F6-B498-43B3-948B-1728B52AA6E4}">
                <adec:decorative xmlns:adec="http://schemas.microsoft.com/office/drawing/2017/decorative" val="1"/>
              </a:ext>
            </a:extLst>
          </p:cNvPr>
          <p:cNvPicPr>
            <a:picLocks noGrp="1" noChangeAspect="1"/>
          </p:cNvPicPr>
          <p:nvPr>
            <p:ph idx="1"/>
          </p:nvPr>
        </p:nvPicPr>
        <p:blipFill>
          <a:blip r:embed="rId2"/>
          <a:srcRect t="2353" b="2353"/>
          <a:stretch/>
        </p:blipFill>
        <p:spPr>
          <a:xfrm>
            <a:off x="1102443" y="672165"/>
            <a:ext cx="10584434" cy="5513670"/>
          </a:xfrm>
        </p:spPr>
      </p:pic>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8213863" y="5372100"/>
            <a:ext cx="9601200" cy="1485900"/>
          </a:xfrm>
        </p:spPr>
        <p:txBody>
          <a:bodyPr/>
          <a:lstStyle/>
          <a:p>
            <a:r>
              <a:rPr lang="en-US" dirty="0">
                <a:solidFill>
                  <a:schemeClr val="bg1"/>
                </a:solidFill>
              </a:rPr>
              <a:t>std library</a:t>
            </a:r>
          </a:p>
        </p:txBody>
      </p:sp>
    </p:spTree>
    <p:extLst>
      <p:ext uri="{BB962C8B-B14F-4D97-AF65-F5344CB8AC3E}">
        <p14:creationId xmlns:p14="http://schemas.microsoft.com/office/powerpoint/2010/main" val="241070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FFB7C-11B2-9495-531E-08F6BE250F2E}"/>
              </a:ext>
            </a:extLst>
          </p:cNvPr>
          <p:cNvSpPr>
            <a:spLocks noGrp="1"/>
          </p:cNvSpPr>
          <p:nvPr>
            <p:ph type="title"/>
          </p:nvPr>
        </p:nvSpPr>
        <p:spPr>
          <a:xfrm>
            <a:off x="1351743" y="403706"/>
            <a:ext cx="9601200" cy="1485900"/>
          </a:xfrm>
        </p:spPr>
        <p:txBody>
          <a:bodyPr/>
          <a:lstStyle/>
          <a:p>
            <a:r>
              <a:rPr lang="en-US" dirty="0"/>
              <a:t>std Library Benchmark</a:t>
            </a:r>
          </a:p>
        </p:txBody>
      </p:sp>
      <p:pic>
        <p:nvPicPr>
          <p:cNvPr id="13" name="Content Placeholder 12">
            <a:extLst>
              <a:ext uri="{FF2B5EF4-FFF2-40B4-BE49-F238E27FC236}">
                <a16:creationId xmlns:a16="http://schemas.microsoft.com/office/drawing/2014/main" id="{8BA14A73-7DBA-EDC6-9242-CCFD7A3E831D}"/>
              </a:ext>
            </a:extLst>
          </p:cNvPr>
          <p:cNvPicPr>
            <a:picLocks noGrp="1" noChangeAspect="1"/>
          </p:cNvPicPr>
          <p:nvPr>
            <p:ph idx="1"/>
          </p:nvPr>
        </p:nvPicPr>
        <p:blipFill>
          <a:blip r:embed="rId2"/>
          <a:srcRect/>
          <a:stretch/>
        </p:blipFill>
        <p:spPr>
          <a:xfrm>
            <a:off x="1351742" y="2184676"/>
            <a:ext cx="10288321" cy="2933861"/>
          </a:xfrm>
        </p:spPr>
      </p:pic>
    </p:spTree>
    <p:extLst>
      <p:ext uri="{BB962C8B-B14F-4D97-AF65-F5344CB8AC3E}">
        <p14:creationId xmlns:p14="http://schemas.microsoft.com/office/powerpoint/2010/main" val="238243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532</TotalTime>
  <Words>1107</Words>
  <Application>Microsoft Macintosh PowerPoint</Application>
  <PresentationFormat>Widescreen</PresentationFormat>
  <Paragraphs>86</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Calibri</vt:lpstr>
      <vt:lpstr>Franklin Gothic Book</vt:lpstr>
      <vt:lpstr>Menlo</vt:lpstr>
      <vt:lpstr>Crop</vt:lpstr>
      <vt:lpstr>Julia in Tokio</vt:lpstr>
      <vt:lpstr>Rendering the Julia Fractal</vt:lpstr>
      <vt:lpstr>Rendering the Fractal: Pseudocode</vt:lpstr>
      <vt:lpstr>Rendering the Fractal: Pseudocode</vt:lpstr>
      <vt:lpstr>Exploring Different Concurrency Tools</vt:lpstr>
      <vt:lpstr>Benchmarking</vt:lpstr>
      <vt:lpstr>How to Read a Flamegraph</vt:lpstr>
      <vt:lpstr>std library</vt:lpstr>
      <vt:lpstr>std Library Benchmark</vt:lpstr>
      <vt:lpstr>std Library  Flamegraph</vt:lpstr>
      <vt:lpstr>Crossbeam</vt:lpstr>
      <vt:lpstr>Crossbeam Benchmark</vt:lpstr>
      <vt:lpstr>Crossbeam  Flamegraph</vt:lpstr>
      <vt:lpstr>Tokio</vt:lpstr>
      <vt:lpstr>Tokio Benchmark</vt:lpstr>
      <vt:lpstr>Tokio  Flamegraph</vt:lpstr>
      <vt:lpstr>Tokio Custom</vt:lpstr>
      <vt:lpstr>Tokio Custom Benchmark</vt:lpstr>
      <vt:lpstr>Tokio  Custom  Flamegraph</vt:lpstr>
      <vt:lpstr>Smol</vt:lpstr>
      <vt:lpstr>Smol Benchmark</vt:lpstr>
      <vt:lpstr>Smol  Flamegraph</vt:lpstr>
      <vt:lpstr>PowerPoint Presentation</vt:lpstr>
      <vt:lpstr>Smol Custom Benchmark</vt:lpstr>
      <vt:lpstr>Smol Custom  Flamegraph</vt:lpstr>
      <vt:lpstr>Rayon</vt:lpstr>
      <vt:lpstr>Rayon Benchmark</vt:lpstr>
      <vt:lpstr>Rayon  Flamegraph</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Julia in Tokio</dc:title>
  <dc:creator>Srinivasan, Bhargav</dc:creator>
  <cp:lastModifiedBy>Srinivasan, Bhargav</cp:lastModifiedBy>
  <cp:revision>23</cp:revision>
  <dcterms:created xsi:type="dcterms:W3CDTF">2024-04-11T14:26:58Z</dcterms:created>
  <dcterms:modified xsi:type="dcterms:W3CDTF">2024-04-25T07:35:16Z</dcterms:modified>
</cp:coreProperties>
</file>